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90" r:id="rId1"/>
  </p:sldMasterIdLst>
  <p:notesMasterIdLst>
    <p:notesMasterId r:id="rId4"/>
  </p:notesMasterIdLst>
  <p:sldIdLst>
    <p:sldId id="290" r:id="rId2"/>
    <p:sldId id="32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BC7C6AC-E068-4C6A-81FC-93834A9DB184}">
          <p14:sldIdLst>
            <p14:sldId id="290"/>
            <p14:sldId id="32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5F5FE9"/>
    <a:srgbClr val="7030A0"/>
    <a:srgbClr val="00B050"/>
    <a:srgbClr val="1F3A33"/>
    <a:srgbClr val="8BC641"/>
    <a:srgbClr val="CCCCCC"/>
    <a:srgbClr val="79BFD9"/>
    <a:srgbClr val="FDEDA1"/>
    <a:srgbClr val="78B7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292" autoAdjust="0"/>
    <p:restoredTop sz="52266" autoAdjust="0"/>
  </p:normalViewPr>
  <p:slideViewPr>
    <p:cSldViewPr snapToGrid="0">
      <p:cViewPr varScale="1">
        <p:scale>
          <a:sx n="56" d="100"/>
          <a:sy n="56" d="100"/>
        </p:scale>
        <p:origin x="276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2.png>
</file>

<file path=ppt/media/image3.png>
</file>

<file path=ppt/media/image4.png>
</file>

<file path=ppt/media/image5.jpeg>
</file>

<file path=ppt/media/image6.gif>
</file>

<file path=ppt/media/image7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F09174-3F43-46F0-9F84-0E54424E33BA}" type="datetimeFigureOut">
              <a:rPr lang="en-US" smtClean="0"/>
              <a:t>12/12/20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87D81C-75C7-4564-9045-5886489EA9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85896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finance.yahoo.com/quote/AAPL/cash-flow?p=AAPL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Hello, everyone. I’m Chenning Li, from Michigan State University. And our project is “ Stock Tracker”. </a:t>
            </a:r>
          </a:p>
          <a:p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Since March, the stock trading APP, Robinhood, has millions of new users and billions of </a:t>
            </a:r>
            <a:r>
              <a:rPr lang="en-US" altLang="zh-CN" sz="1200" dirty="0" err="1">
                <a:solidFill>
                  <a:srgbClr val="FF0000"/>
                </a:solidFill>
                <a:latin typeface="Comic Sans MS" panose="030F0702030302020204" pitchFamily="66" charset="0"/>
              </a:rPr>
              <a:t>dollors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 are pouring into the stock market, which inspires me to develop the stock tracker.</a:t>
            </a:r>
          </a:p>
          <a:p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First, for retail traders, they want to access to the massive stock data and customize it freely. Just like an editable Yahoo Finance for Users.</a:t>
            </a:r>
          </a:p>
          <a:p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Second, different from </a:t>
            </a:r>
            <a:r>
              <a:rPr lang="en-US" altLang="zh-CN" sz="1200" dirty="0" err="1">
                <a:solidFill>
                  <a:srgbClr val="FF0000"/>
                </a:solidFill>
                <a:latin typeface="Comic Sans MS" panose="030F0702030302020204" pitchFamily="66" charset="0"/>
              </a:rPr>
              <a:t>robinhood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 and chase, we want to explore the potential of </a:t>
            </a:r>
            <a:r>
              <a:rPr lang="en-US" altLang="zh-CN" sz="1200" dirty="0">
                <a:latin typeface="Comic Sans MS" panose="030F0702030302020204" pitchFamily="66" charset="0"/>
              </a:rPr>
              <a:t>quantitative trading strategies, which can send users signals to buy or sell some stocks. Users must love it since everyone wants a free lunch.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Third, we expect it to be a stock-based social media, which supports the instant information collection and share. It must be profitable since retail traders are always prone to be crazy with money.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Inspired by the hot game Cyberpunk 2077, I would like to call it the </a:t>
            </a:r>
            <a:r>
              <a:rPr lang="en-US" altLang="zh-CN" sz="1200" dirty="0" err="1">
                <a:solidFill>
                  <a:srgbClr val="FF0000"/>
                </a:solidFill>
                <a:latin typeface="Comic Sans MS" panose="030F0702030302020204" pitchFamily="66" charset="0"/>
              </a:rPr>
              <a:t>stockMancer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, to connect every retail traders for fun.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DB5B91-AF0C-450F-8722-7E23843C0C3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766544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</a:rPr>
              <a:t>This page shows our prototype and future work.</a:t>
            </a:r>
          </a:p>
          <a:p>
            <a:endParaRPr lang="en-US" altLang="zh-CN" sz="1200" kern="1200" dirty="0">
              <a:solidFill>
                <a:srgbClr val="FF0000"/>
              </a:solidFill>
              <a:latin typeface="Comic Sans MS" panose="030F0702030302020204" pitchFamily="66" charset="0"/>
              <a:ea typeface="+mn-ea"/>
              <a:cs typeface="+mn-cs"/>
            </a:endParaRPr>
          </a:p>
          <a:p>
            <a:r>
              <a:rPr lang="en-US" altLang="zh-CN" sz="1200" kern="1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</a:rPr>
              <a:t>Currently, it’s more like a basic APP with detailed stock information.</a:t>
            </a:r>
          </a:p>
          <a:p>
            <a:endParaRPr lang="en-US" altLang="zh-CN" sz="1200" kern="1200" dirty="0">
              <a:solidFill>
                <a:srgbClr val="FF0000"/>
              </a:solidFill>
              <a:latin typeface="Comic Sans MS" panose="030F0702030302020204" pitchFamily="66" charset="0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kern="1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</a:rPr>
              <a:t>To achieve it, we rely on 5 stable stock APIs from Yahoo Finance. And massive financial data has to be parsed and interacted.</a:t>
            </a:r>
          </a:p>
          <a:p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We now have 8 view pages, covering </a:t>
            </a:r>
            <a:r>
              <a:rPr lang="en-US" altLang="zh-CN" dirty="0"/>
              <a:t>Quote Summary, historical chart, news, search and stock trends.</a:t>
            </a: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And users can edit the watchlist and stocks freely, look up current news and hot stocks.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We have more expectations for our project to be a social platform.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First, it can be an all-in-one stock platform, to collect the instant information from Reddit, Twitter, w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hic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h can be distributed and </a:t>
            </a:r>
            <a:r>
              <a:rPr lang="en-US" altLang="zh-CN" sz="1200">
                <a:solidFill>
                  <a:srgbClr val="FF0000"/>
                </a:solidFill>
                <a:latin typeface="Comic Sans MS" panose="030F0702030302020204" pitchFamily="66" charset="0"/>
              </a:rPr>
              <a:t>shared among </a:t>
            </a:r>
            <a:r>
              <a:rPr lang="en-US" altLang="zh-CN" sz="1200" dirty="0">
                <a:solidFill>
                  <a:srgbClr val="FF0000"/>
                </a:solidFill>
                <a:latin typeface="Comic Sans MS" panose="030F0702030302020204" pitchFamily="66" charset="0"/>
              </a:rPr>
              <a:t>users. For me, I purchased the Rocket stocks and often look up information in the sub-reddit team-rocket.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u="none" kern="1200" dirty="0">
              <a:solidFill>
                <a:srgbClr val="FF0000"/>
              </a:solidFill>
              <a:latin typeface="Comic Sans MS" panose="030F0702030302020204" pitchFamily="66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u="none" kern="1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Further, it can be a stock social media, where people can chat for specific stocks, sectors or companies.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u="none" kern="1200" dirty="0">
              <a:solidFill>
                <a:srgbClr val="FF0000"/>
              </a:solidFill>
              <a:latin typeface="Comic Sans MS" panose="030F0702030302020204" pitchFamily="66" charset="0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1200" u="none" kern="1200" dirty="0">
                <a:solidFill>
                  <a:srgbClr val="FF0000"/>
                </a:solidFill>
                <a:latin typeface="Comic Sans MS" panose="030F0702030302020204" pitchFamily="66" charset="0"/>
                <a:ea typeface="+mn-ea"/>
                <a:cs typeface="+mn-c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Meanwhile, we can also explore the potential strategies for </a:t>
            </a:r>
            <a:r>
              <a:rPr lang="en-US" altLang="zh-CN" sz="1200" dirty="0">
                <a:latin typeface="Comic Sans MS" panose="030F0702030302020204" pitchFamily="66" charset="0"/>
              </a:rPr>
              <a:t>quantitative trading, such as the candlestick, or even deep learning and big data.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u="none" kern="1200" dirty="0">
              <a:solidFill>
                <a:schemeClr val="tx1"/>
              </a:solidFill>
              <a:latin typeface="+mn-lt"/>
              <a:ea typeface="+mn-ea"/>
              <a:cs typeface="+mn-cs"/>
              <a:hlinkClick r:id="rId3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0DB5B91-AF0C-450F-8722-7E23843C0C3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rial" charset="0"/>
                <a:ea typeface="ＭＳ Ｐゴシック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charset="0"/>
              <a:ea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466875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7955" y="1272082"/>
            <a:ext cx="9587771" cy="117157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07955" y="2808451"/>
            <a:ext cx="9587771" cy="1752600"/>
          </a:xfrm>
        </p:spPr>
        <p:txBody>
          <a:bodyPr/>
          <a:lstStyle>
            <a:lvl1pPr marL="0" indent="0" algn="l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214305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33">
                <a:solidFill>
                  <a:schemeClr val="tx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33">
                <a:solidFill>
                  <a:schemeClr val="tx1"/>
                </a:solidFill>
              </a:defRPr>
            </a:lvl1pPr>
            <a:lvl2pPr>
              <a:defRPr sz="3200"/>
            </a:lvl2pPr>
            <a:lvl3pPr>
              <a:defRPr sz="2667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75730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9"/>
          </a:xfrm>
        </p:spPr>
        <p:txBody>
          <a:bodyPr anchor="b"/>
          <a:lstStyle>
            <a:lvl1pPr algn="l">
              <a:defRPr sz="2667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 rtlCol="0">
            <a:normAutofit/>
          </a:bodyPr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3"/>
          </a:xfrm>
        </p:spPr>
        <p:txBody>
          <a:bodyPr/>
          <a:lstStyle>
            <a:lvl1pPr marL="0" indent="0">
              <a:buNone/>
              <a:defRPr sz="1867"/>
            </a:lvl1pPr>
            <a:lvl2pPr marL="609585" indent="0">
              <a:buNone/>
              <a:defRPr sz="1600"/>
            </a:lvl2pPr>
            <a:lvl3pPr marL="1219170" indent="0">
              <a:buNone/>
              <a:defRPr sz="1333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842174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Placeholder 1"/>
          <p:cNvSpPr>
            <a:spLocks noGrp="1"/>
          </p:cNvSpPr>
          <p:nvPr>
            <p:ph type="title"/>
          </p:nvPr>
        </p:nvSpPr>
        <p:spPr bwMode="auto">
          <a:xfrm>
            <a:off x="609600" y="274639"/>
            <a:ext cx="10972800" cy="1143000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TEXT</a:t>
            </a:r>
          </a:p>
        </p:txBody>
      </p:sp>
      <p:sp>
        <p:nvSpPr>
          <p:cNvPr id="2051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609600" y="1600201"/>
            <a:ext cx="10972800" cy="4525963"/>
          </a:xfrm>
          <a:prstGeom prst="rect">
            <a:avLst/>
          </a:prstGeom>
          <a:noFill/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B75C6D-E901-C54E-9186-D0138DDB86B3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4857751" y="6524894"/>
            <a:ext cx="2478616" cy="209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978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1" r:id="rId1"/>
    <p:sldLayoutId id="2147483792" r:id="rId2"/>
    <p:sldLayoutId id="2147483793" r:id="rId3"/>
  </p:sldLayoutIdLst>
  <p:txStyles>
    <p:titleStyle>
      <a:lvl1pPr algn="l" defTabSz="609585" rtl="0" fontAlgn="base">
        <a:spcBef>
          <a:spcPct val="0"/>
        </a:spcBef>
        <a:spcAft>
          <a:spcPct val="0"/>
        </a:spcAft>
        <a:defRPr sz="5867" b="1" kern="1200">
          <a:solidFill>
            <a:srgbClr val="6BBD1B"/>
          </a:solidFill>
          <a:latin typeface="Arial"/>
          <a:ea typeface="ＭＳ Ｐゴシック" charset="0"/>
          <a:cs typeface="Arial"/>
        </a:defRPr>
      </a:lvl1pPr>
      <a:lvl2pPr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2pPr>
      <a:lvl3pPr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3pPr>
      <a:lvl4pPr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4pPr>
      <a:lvl5pPr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5pPr>
      <a:lvl6pPr marL="609585"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6pPr>
      <a:lvl7pPr marL="1219170"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7pPr>
      <a:lvl8pPr marL="1828754"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8pPr>
      <a:lvl9pPr marL="2438339" algn="l" defTabSz="609585" rtl="0" fontAlgn="base">
        <a:spcBef>
          <a:spcPct val="0"/>
        </a:spcBef>
        <a:spcAft>
          <a:spcPct val="0"/>
        </a:spcAft>
        <a:defRPr sz="5867" b="1">
          <a:solidFill>
            <a:srgbClr val="6BBD1B"/>
          </a:solidFill>
          <a:latin typeface="Arial" charset="0"/>
          <a:ea typeface="ＭＳ Ｐゴシック" charset="0"/>
        </a:defRPr>
      </a:lvl9pPr>
    </p:titleStyle>
    <p:bodyStyle>
      <a:lvl1pPr marL="457189" indent="-457189" algn="l" defTabSz="609585" rtl="0" fontAlgn="base">
        <a:spcBef>
          <a:spcPct val="20000"/>
        </a:spcBef>
        <a:spcAft>
          <a:spcPct val="0"/>
        </a:spcAft>
        <a:buFont typeface="Arial" charset="0"/>
        <a:buChar char="•"/>
        <a:defRPr sz="4267" kern="1200">
          <a:solidFill>
            <a:srgbClr val="7F7F7F"/>
          </a:solidFill>
          <a:latin typeface="Arial"/>
          <a:ea typeface="ＭＳ Ｐゴシック" charset="0"/>
          <a:cs typeface="Arial"/>
        </a:defRPr>
      </a:lvl1pPr>
      <a:lvl2pPr marL="990575" indent="-380990" algn="l" defTabSz="609585" rtl="0" fontAlgn="base">
        <a:spcBef>
          <a:spcPct val="20000"/>
        </a:spcBef>
        <a:spcAft>
          <a:spcPct val="0"/>
        </a:spcAft>
        <a:buFont typeface="Arial" charset="0"/>
        <a:buChar char="–"/>
        <a:defRPr sz="3733" kern="1200">
          <a:solidFill>
            <a:srgbClr val="7F7F7F"/>
          </a:solidFill>
          <a:latin typeface="Arial"/>
          <a:ea typeface="ＭＳ Ｐゴシック" charset="0"/>
          <a:cs typeface="Arial"/>
        </a:defRPr>
      </a:lvl2pPr>
      <a:lvl3pPr marL="1523962" indent="-304792" algn="l" defTabSz="609585" rtl="0" fontAlgn="base">
        <a:spcBef>
          <a:spcPct val="20000"/>
        </a:spcBef>
        <a:spcAft>
          <a:spcPct val="0"/>
        </a:spcAft>
        <a:buFont typeface="Arial" charset="0"/>
        <a:buChar char="•"/>
        <a:defRPr sz="3200" kern="1200">
          <a:solidFill>
            <a:srgbClr val="7F7F7F"/>
          </a:solidFill>
          <a:latin typeface="Arial"/>
          <a:ea typeface="ＭＳ Ｐゴシック" charset="0"/>
          <a:cs typeface="Arial"/>
        </a:defRPr>
      </a:lvl3pPr>
      <a:lvl4pPr marL="2133547" indent="-304792" algn="l" defTabSz="609585" rtl="0" fontAlgn="base">
        <a:spcBef>
          <a:spcPct val="20000"/>
        </a:spcBef>
        <a:spcAft>
          <a:spcPct val="0"/>
        </a:spcAft>
        <a:buFont typeface="Arial" charset="0"/>
        <a:buChar char="–"/>
        <a:defRPr sz="2667" kern="1200">
          <a:solidFill>
            <a:schemeClr val="tx1"/>
          </a:solidFill>
          <a:latin typeface="Arial"/>
          <a:ea typeface="ＭＳ Ｐゴシック" charset="0"/>
          <a:cs typeface="Arial"/>
        </a:defRPr>
      </a:lvl4pPr>
      <a:lvl5pPr marL="2743131" indent="-304792" algn="l" defTabSz="609585" rtl="0" fontAlgn="base">
        <a:spcBef>
          <a:spcPct val="20000"/>
        </a:spcBef>
        <a:spcAft>
          <a:spcPct val="0"/>
        </a:spcAft>
        <a:buFont typeface="Arial" charset="0"/>
        <a:buChar char="»"/>
        <a:defRPr sz="2667" kern="1200">
          <a:solidFill>
            <a:schemeClr val="tx1"/>
          </a:solidFill>
          <a:latin typeface="Arial"/>
          <a:ea typeface="ＭＳ Ｐゴシック" charset="0"/>
          <a:cs typeface="Arial"/>
        </a:defRPr>
      </a:lvl5pPr>
      <a:lvl6pPr marL="335271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609585" rtl="0" eaLnBrk="1" latinLnBrk="0" hangingPunct="1">
        <a:spcBef>
          <a:spcPct val="20000"/>
        </a:spcBef>
        <a:buFont typeface="Arial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609585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0DE56ED6-8032-4FF9-94C2-AFC23DA676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3007" y="198960"/>
            <a:ext cx="3647238" cy="6522515"/>
          </a:xfrm>
          <a:prstGeom prst="rect">
            <a:avLst/>
          </a:prstGeom>
        </p:spPr>
      </p:pic>
      <p:sp>
        <p:nvSpPr>
          <p:cNvPr id="17" name="灯片编号占位符 4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54A891-34DD-4E6A-BCFA-39DEC2CB2D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26CE73D-7EEE-4408-84B0-FBD5A144827F}"/>
              </a:ext>
            </a:extLst>
          </p:cNvPr>
          <p:cNvSpPr/>
          <p:nvPr/>
        </p:nvSpPr>
        <p:spPr>
          <a:xfrm>
            <a:off x="5093485" y="254012"/>
            <a:ext cx="7008867" cy="63709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600" b="1" dirty="0" err="1">
                <a:solidFill>
                  <a:srgbClr val="1F3A33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StockTracker</a:t>
            </a:r>
            <a:endParaRPr lang="en-US" altLang="zh-CN" sz="3600" b="1" i="1" dirty="0">
              <a:latin typeface="Comic Sans MS" panose="030F0702030302020204" pitchFamily="66" charset="0"/>
            </a:endParaRPr>
          </a:p>
          <a:p>
            <a:endParaRPr lang="en-US" altLang="zh-CN" sz="2800" dirty="0"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omic Sans MS" panose="030F0702030302020204" pitchFamily="66" charset="0"/>
              </a:rPr>
              <a:t>Customize your own stock info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Mobile Yahoo Finance Database.</a:t>
            </a:r>
          </a:p>
          <a:p>
            <a:pPr lvl="2"/>
            <a:r>
              <a:rPr lang="en-US" altLang="zh-CN" sz="2000" dirty="0">
                <a:solidFill>
                  <a:srgbClr val="FF0000"/>
                </a:solidFill>
                <a:latin typeface="Comic Sans MS" panose="030F0702030302020204" pitchFamily="66" charset="0"/>
              </a:rPr>
              <a:t>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omic Sans MS" panose="030F0702030302020204" pitchFamily="66" charset="0"/>
              </a:rPr>
              <a:t>Strategies for quantitative trading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Want to get a free lunch?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4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800" dirty="0">
                <a:latin typeface="Comic Sans MS" panose="030F0702030302020204" pitchFamily="66" charset="0"/>
              </a:rPr>
              <a:t>A stock based social media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altLang="zh-CN" sz="2400" dirty="0">
                <a:solidFill>
                  <a:srgbClr val="FF0000"/>
                </a:solidFill>
                <a:latin typeface="Comic Sans MS" panose="030F0702030302020204" pitchFamily="66" charset="0"/>
              </a:rPr>
              <a:t>Instant collection, share, signals, and chat.</a:t>
            </a:r>
            <a:endParaRPr lang="en-US" altLang="zh-C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omic Sans MS" panose="030F0702030302020204" pitchFamily="66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omic Sans MS" panose="030F0702030302020204" pitchFamily="66" charset="0"/>
            </a:endParaRP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CACB7D3-859C-4188-B69A-6B0E52699214}"/>
              </a:ext>
            </a:extLst>
          </p:cNvPr>
          <p:cNvSpPr txBox="1">
            <a:spLocks/>
          </p:cNvSpPr>
          <p:nvPr/>
        </p:nvSpPr>
        <p:spPr>
          <a:xfrm>
            <a:off x="9170033" y="6027871"/>
            <a:ext cx="2743200" cy="472829"/>
          </a:xfrm>
          <a:prstGeom prst="rect">
            <a:avLst/>
          </a:prstGeom>
        </p:spPr>
        <p:txBody>
          <a:bodyPr vert="horz" lIns="121920" tIns="60960" rIns="121920" bIns="60960" rtlCol="0">
            <a:normAutofit fontScale="8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spcBef>
                <a:spcPts val="1333"/>
              </a:spcBef>
            </a:pPr>
            <a:r>
              <a:rPr lang="en-US" sz="2000" dirty="0">
                <a:solidFill>
                  <a:prstClr val="black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Chenning Li, </a:t>
            </a:r>
            <a:r>
              <a:rPr lang="en-US" sz="2000" dirty="0" err="1">
                <a:solidFill>
                  <a:prstClr val="black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Danqi</a:t>
            </a:r>
            <a:r>
              <a:rPr lang="en-US" sz="2000" dirty="0">
                <a:solidFill>
                  <a:prstClr val="black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 Qu </a:t>
            </a:r>
            <a:r>
              <a:rPr lang="en-US" sz="1800" dirty="0">
                <a:solidFill>
                  <a:prstClr val="black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MSU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FB9C60D9-8008-4B68-A5A7-A478D3EA2FB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1657" y="410428"/>
            <a:ext cx="4114800" cy="2859805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F0778F6-F266-4AEE-9FF7-5E58DEC66A4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1658" y="3753854"/>
            <a:ext cx="4114800" cy="2510432"/>
          </a:xfrm>
          <a:prstGeom prst="rect">
            <a:avLst/>
          </a:prstGeom>
        </p:spPr>
      </p:pic>
      <p:grpSp>
        <p:nvGrpSpPr>
          <p:cNvPr id="26" name="组合 25">
            <a:extLst>
              <a:ext uri="{FF2B5EF4-FFF2-40B4-BE49-F238E27FC236}">
                <a16:creationId xmlns:a16="http://schemas.microsoft.com/office/drawing/2014/main" id="{F8C1ED32-E57F-4435-96E0-5D69DC6471E4}"/>
              </a:ext>
            </a:extLst>
          </p:cNvPr>
          <p:cNvGrpSpPr/>
          <p:nvPr/>
        </p:nvGrpSpPr>
        <p:grpSpPr>
          <a:xfrm>
            <a:off x="225501" y="1759456"/>
            <a:ext cx="5470709" cy="3194961"/>
            <a:chOff x="225501" y="1759456"/>
            <a:chExt cx="5470709" cy="3194961"/>
          </a:xfrm>
        </p:grpSpPr>
        <p:pic>
          <p:nvPicPr>
            <p:cNvPr id="2050" name="Picture 2" descr="Neuromancer Left us Confused and Cold - The Fandomentals">
              <a:extLst>
                <a:ext uri="{FF2B5EF4-FFF2-40B4-BE49-F238E27FC236}">
                  <a16:creationId xmlns:a16="http://schemas.microsoft.com/office/drawing/2014/main" id="{3844549F-BC60-4098-BE3C-4974DB4D477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25501" y="1759456"/>
              <a:ext cx="5027112" cy="301626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8" name="Subtitle 2">
              <a:extLst>
                <a:ext uri="{FF2B5EF4-FFF2-40B4-BE49-F238E27FC236}">
                  <a16:creationId xmlns:a16="http://schemas.microsoft.com/office/drawing/2014/main" id="{F04D0665-3055-42A0-B19E-AFCEA620A409}"/>
                </a:ext>
              </a:extLst>
            </p:cNvPr>
            <p:cNvSpPr txBox="1">
              <a:spLocks/>
            </p:cNvSpPr>
            <p:nvPr/>
          </p:nvSpPr>
          <p:spPr>
            <a:xfrm>
              <a:off x="2953010" y="4481588"/>
              <a:ext cx="2743200" cy="472829"/>
            </a:xfrm>
            <a:prstGeom prst="rect">
              <a:avLst/>
            </a:prstGeom>
          </p:spPr>
          <p:txBody>
            <a:bodyPr vert="horz" lIns="121920" tIns="60960" rIns="121920" bIns="60960" rtlCol="0">
              <a:norm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None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defTabSz="1219170">
                <a:spcBef>
                  <a:spcPts val="1333"/>
                </a:spcBef>
              </a:pPr>
              <a:r>
                <a:rPr lang="en-US" sz="1200" dirty="0">
                  <a:solidFill>
                    <a:prstClr val="black"/>
                  </a:solidFill>
                  <a:latin typeface="Comic Sans MS" panose="030F0702030302020204" pitchFamily="66" charset="0"/>
                  <a:cs typeface="Arial" panose="020B0604020202020204" pitchFamily="34" charset="0"/>
                </a:rPr>
                <a:t>Credit to Neuromancer</a:t>
              </a:r>
              <a:endParaRPr lang="en-US" sz="1100" dirty="0">
                <a:solidFill>
                  <a:prstClr val="black"/>
                </a:solidFill>
                <a:latin typeface="Comic Sans MS" panose="030F0702030302020204" pitchFamily="66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8E52BDA6-496C-4B86-B9CB-048E7F271929}"/>
              </a:ext>
            </a:extLst>
          </p:cNvPr>
          <p:cNvGrpSpPr/>
          <p:nvPr/>
        </p:nvGrpSpPr>
        <p:grpSpPr>
          <a:xfrm>
            <a:off x="3132923" y="3267590"/>
            <a:ext cx="2119690" cy="778827"/>
            <a:chOff x="3132923" y="3267590"/>
            <a:chExt cx="2119690" cy="778827"/>
          </a:xfrm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9BC6A918-DD2E-47F2-A820-E741F41A32A1}"/>
                </a:ext>
              </a:extLst>
            </p:cNvPr>
            <p:cNvGrpSpPr/>
            <p:nvPr/>
          </p:nvGrpSpPr>
          <p:grpSpPr>
            <a:xfrm>
              <a:off x="3180994" y="3267590"/>
              <a:ext cx="2071619" cy="269694"/>
              <a:chOff x="3180994" y="3267590"/>
              <a:chExt cx="2071619" cy="269694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E95277D2-4AE3-4CB0-9500-E000548368A4}"/>
                  </a:ext>
                </a:extLst>
              </p:cNvPr>
              <p:cNvCxnSpPr>
                <a:cxnSpLocks/>
                <a:endCxn id="2050" idx="3"/>
              </p:cNvCxnSpPr>
              <p:nvPr/>
            </p:nvCxnSpPr>
            <p:spPr>
              <a:xfrm flipV="1">
                <a:off x="3260558" y="3267590"/>
                <a:ext cx="1992055" cy="269694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068E29AB-1DAF-4621-9ADD-67359E820B2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180994" y="3267590"/>
                <a:ext cx="1992055" cy="269694"/>
              </a:xfrm>
              <a:prstGeom prst="line">
                <a:avLst/>
              </a:prstGeom>
              <a:ln w="38100">
                <a:solidFill>
                  <a:schemeClr val="tx1"/>
                </a:solidFill>
                <a:prstDash val="dash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1632BD3-6580-4FC3-8BF8-C809CB9AA618}"/>
                </a:ext>
              </a:extLst>
            </p:cNvPr>
            <p:cNvSpPr txBox="1"/>
            <p:nvPr/>
          </p:nvSpPr>
          <p:spPr>
            <a:xfrm>
              <a:off x="3132923" y="3584752"/>
              <a:ext cx="20762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dirty="0" err="1">
                  <a:solidFill>
                    <a:schemeClr val="bg1"/>
                  </a:solidFill>
                  <a:latin typeface="Comic Sans MS" panose="030F0702030302020204" pitchFamily="66" charset="0"/>
                  <a:cs typeface="Times New Roman" panose="02020603050405020304" pitchFamily="18" charset="0"/>
                </a:rPr>
                <a:t>StockMancer</a:t>
              </a:r>
              <a:endParaRPr lang="zh-CN" altLang="en-US" sz="2400" dirty="0">
                <a:solidFill>
                  <a:schemeClr val="bg1"/>
                </a:solidFill>
                <a:latin typeface="Comic Sans MS" panose="030F0702030302020204" pitchFamily="66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7" name="文本框 26">
            <a:extLst>
              <a:ext uri="{FF2B5EF4-FFF2-40B4-BE49-F238E27FC236}">
                <a16:creationId xmlns:a16="http://schemas.microsoft.com/office/drawing/2014/main" id="{4911C08A-82A8-440C-8371-DE4BE79664A1}"/>
              </a:ext>
            </a:extLst>
          </p:cNvPr>
          <p:cNvSpPr txBox="1"/>
          <p:nvPr/>
        </p:nvSpPr>
        <p:spPr>
          <a:xfrm>
            <a:off x="8244466" y="263413"/>
            <a:ext cx="3857886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3600" b="1" dirty="0">
                <a:solidFill>
                  <a:srgbClr val="1F3A33"/>
                </a:solidFill>
                <a:latin typeface="Comic Sans MS" panose="030F0702030302020204" pitchFamily="66" charset="0"/>
                <a:cs typeface="Arial" panose="020B0604020202020204" pitchFamily="34" charset="0"/>
                <a:sym typeface="Wingdings" panose="05000000000000000000" pitchFamily="2" charset="2"/>
              </a:rPr>
              <a:t> </a:t>
            </a:r>
            <a:r>
              <a:rPr lang="en-US" altLang="zh-CN" sz="3600" b="1" dirty="0" err="1">
                <a:solidFill>
                  <a:srgbClr val="FF0000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StockMancer</a:t>
            </a:r>
            <a:endParaRPr lang="en-US" altLang="zh-CN" sz="3600" b="1" dirty="0">
              <a:solidFill>
                <a:srgbClr val="FF0000"/>
              </a:solidFill>
              <a:latin typeface="Comic Sans MS" panose="030F0702030302020204" pitchFamily="66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16419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灯片编号占位符 4"/>
          <p:cNvSpPr txBox="1">
            <a:spLocks/>
          </p:cNvSpPr>
          <p:nvPr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054A891-34DD-4E6A-BCFA-39DEC2CB2DB2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图片 2" descr="穿着西装笔挺的男子与图片配字&#10;&#10;描述已自动生成">
            <a:extLst>
              <a:ext uri="{FF2B5EF4-FFF2-40B4-BE49-F238E27FC236}">
                <a16:creationId xmlns:a16="http://schemas.microsoft.com/office/drawing/2014/main" id="{ADA1C1B5-7A96-4270-8D82-EB16ED9AE3D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028" y="369470"/>
            <a:ext cx="3295650" cy="573405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F7D3324-23D0-48E2-ABD0-7A8D6E116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5322" y="369470"/>
            <a:ext cx="3295650" cy="573405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34527FF1-4F28-48F4-AD80-579736675AA7}"/>
              </a:ext>
            </a:extLst>
          </p:cNvPr>
          <p:cNvSpPr/>
          <p:nvPr/>
        </p:nvSpPr>
        <p:spPr>
          <a:xfrm>
            <a:off x="3878295" y="412958"/>
            <a:ext cx="4603967" cy="6309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b="1" dirty="0">
                <a:solidFill>
                  <a:srgbClr val="1F3A33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Now: A basic APP</a:t>
            </a:r>
            <a:endParaRPr lang="en-US" altLang="zh-CN" sz="24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5 complete and stable stock APIs.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More than 200 data to parse.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8 view pages with shared 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solidFill>
                <a:srgbClr val="FF0000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Make users as the developer.</a:t>
            </a:r>
          </a:p>
          <a:p>
            <a:endParaRPr lang="en-US" altLang="zh-CN" sz="2000" dirty="0">
              <a:latin typeface="Comic Sans MS" panose="030F0702030302020204" pitchFamily="66" charset="0"/>
            </a:endParaRPr>
          </a:p>
          <a:p>
            <a:r>
              <a:rPr lang="en-US" altLang="zh-CN" sz="2800" b="1" dirty="0">
                <a:solidFill>
                  <a:srgbClr val="1F3A33"/>
                </a:solidFill>
                <a:latin typeface="Comic Sans MS" panose="030F0702030302020204" pitchFamily="66" charset="0"/>
                <a:cs typeface="Arial" panose="020B0604020202020204" pitchFamily="34" charset="0"/>
              </a:rPr>
              <a:t>Future: a social platform</a:t>
            </a:r>
            <a:endParaRPr lang="en-US" altLang="zh-CN" sz="2400" dirty="0">
              <a:latin typeface="Comic Sans MS" panose="030F0702030302020204" pitchFamily="66" charset="0"/>
            </a:endParaRPr>
          </a:p>
          <a:p>
            <a:endParaRPr lang="en-US" altLang="zh-CN" sz="20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Instant info collection from Reddit, Twitter for signals.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Stock-based social media.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zh-CN" sz="2000" dirty="0">
              <a:latin typeface="Comic Sans MS" panose="030F0702030302020204" pitchFamily="66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>
                <a:latin typeface="Comic Sans MS" panose="030F0702030302020204" pitchFamily="66" charset="0"/>
              </a:rPr>
              <a:t>Potentials for quantitative trading.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altLang="zh-CN" sz="2800" dirty="0">
              <a:latin typeface="Comic Sans MS" panose="030F0702030302020204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5002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4" id="{F4E64B8C-1504-084D-8E1D-8C02D2DD622A}" vid="{1086960A-9F30-E841-A1FB-3548D8489B8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14024</TotalTime>
  <Words>496</Words>
  <Application>Microsoft Macintosh PowerPoint</Application>
  <PresentationFormat>Widescreen</PresentationFormat>
  <Paragraphs>68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Comic Sans MS</vt:lpstr>
      <vt:lpstr>Custom Design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RIM: RF-based Inertial Measurements</dc:title>
  <dc:creator>Chenshu Wu</dc:creator>
  <cp:lastModifiedBy>Li, Chenning</cp:lastModifiedBy>
  <cp:revision>526</cp:revision>
  <dcterms:created xsi:type="dcterms:W3CDTF">2019-08-05T13:58:23Z</dcterms:created>
  <dcterms:modified xsi:type="dcterms:W3CDTF">2020-12-12T20:21:35Z</dcterms:modified>
</cp:coreProperties>
</file>